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DM Sans Bold" charset="1" panose="00000000000000000000"/>
      <p:regular r:id="rId20"/>
    </p:embeddedFont>
    <p:embeddedFont>
      <p:font typeface="DM Sans" charset="1" panose="00000000000000000000"/>
      <p:regular r:id="rId21"/>
    </p:embeddedFont>
    <p:embeddedFont>
      <p:font typeface="Open Sans Bold" charset="1" panose="020B0806030504020204"/>
      <p:regular r:id="rId22"/>
    </p:embeddedFont>
    <p:embeddedFont>
      <p:font typeface="Open Sans" charset="1" panose="020B0606030504020204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jpe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788894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234571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-155780" y="-78880"/>
            <a:ext cx="18599560" cy="2208369"/>
          </a:xfrm>
          <a:custGeom>
            <a:avLst/>
            <a:gdLst/>
            <a:ahLst/>
            <a:cxnLst/>
            <a:rect r="r" b="b" t="t" l="l"/>
            <a:pathLst>
              <a:path h="2208369" w="18599560">
                <a:moveTo>
                  <a:pt x="0" y="0"/>
                </a:moveTo>
                <a:lnTo>
                  <a:pt x="18599560" y="0"/>
                </a:lnTo>
                <a:lnTo>
                  <a:pt x="18599560" y="2208370"/>
                </a:lnTo>
                <a:lnTo>
                  <a:pt x="0" y="2208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373754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44205" y="2535238"/>
            <a:ext cx="16599589" cy="181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99"/>
              </a:lnSpc>
            </a:pPr>
            <a:r>
              <a:rPr lang="en-US" b="true" sz="6999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18th IEEE International Conference on Vehicular Electronics and Safety </a:t>
            </a:r>
            <a:r>
              <a:rPr lang="en-US" sz="6999">
                <a:solidFill>
                  <a:srgbClr val="414042"/>
                </a:solidFill>
                <a:latin typeface="DM Sans"/>
                <a:ea typeface="DM Sans"/>
                <a:cs typeface="DM Sans"/>
                <a:sym typeface="DM Sans"/>
              </a:rPr>
              <a:t>2024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33628" y="5776431"/>
            <a:ext cx="15680113" cy="1562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72"/>
              </a:lnSpc>
            </a:pPr>
            <a:r>
              <a:rPr lang="en-US" sz="5143">
                <a:solidFill>
                  <a:srgbClr val="006EA4"/>
                </a:solidFill>
                <a:latin typeface="DM Sans"/>
                <a:ea typeface="DM Sans"/>
                <a:cs typeface="DM Sans"/>
                <a:sym typeface="DM Sans"/>
              </a:rPr>
              <a:t>Real-Time Incremental Federated Learning for</a:t>
            </a:r>
          </a:p>
          <a:p>
            <a:pPr algn="ctr">
              <a:lnSpc>
                <a:spcPts val="6172"/>
              </a:lnSpc>
            </a:pPr>
            <a:r>
              <a:rPr lang="en-US" sz="5143">
                <a:solidFill>
                  <a:srgbClr val="006EA4"/>
                </a:solidFill>
                <a:latin typeface="DM Sans"/>
                <a:ea typeface="DM Sans"/>
                <a:cs typeface="DM Sans"/>
                <a:sym typeface="DM Sans"/>
              </a:rPr>
              <a:t>Weather Prediction with UAV based Data Collection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81410" y="8368519"/>
            <a:ext cx="3816610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Priyansh Singhal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1885" y="8917794"/>
            <a:ext cx="8672115" cy="1178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799">
                <a:solidFill>
                  <a:srgbClr val="414042"/>
                </a:solidFill>
                <a:latin typeface="DM Sans"/>
                <a:ea typeface="DM Sans"/>
                <a:cs typeface="DM Sans"/>
                <a:sym typeface="DM Sans"/>
              </a:rPr>
              <a:t>Dept. Of Computer Science &amp; Engineering,</a:t>
            </a:r>
          </a:p>
          <a:p>
            <a:pPr algn="l">
              <a:lnSpc>
                <a:spcPts val="3079"/>
              </a:lnSpc>
            </a:pPr>
            <a:r>
              <a:rPr lang="en-US" sz="2799">
                <a:solidFill>
                  <a:srgbClr val="414042"/>
                </a:solidFill>
                <a:latin typeface="DM Sans"/>
                <a:ea typeface="DM Sans"/>
                <a:cs typeface="DM Sans"/>
                <a:sym typeface="DM Sans"/>
              </a:rPr>
              <a:t>Indian Institute Of Information Technology, Sri City</a:t>
            </a:r>
          </a:p>
          <a:p>
            <a:pPr algn="l">
              <a:lnSpc>
                <a:spcPts val="307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153525" y="8368519"/>
            <a:ext cx="3816610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Dr. Piyush Joshi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44000" y="8917794"/>
            <a:ext cx="8672115" cy="1178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799">
                <a:solidFill>
                  <a:srgbClr val="414042"/>
                </a:solidFill>
                <a:latin typeface="DM Sans"/>
                <a:ea typeface="DM Sans"/>
                <a:cs typeface="DM Sans"/>
                <a:sym typeface="DM Sans"/>
              </a:rPr>
              <a:t>Dept. Of Computer Science &amp; Engineering,</a:t>
            </a:r>
          </a:p>
          <a:p>
            <a:pPr algn="l">
              <a:lnSpc>
                <a:spcPts val="3079"/>
              </a:lnSpc>
            </a:pPr>
            <a:r>
              <a:rPr lang="en-US" sz="2799">
                <a:solidFill>
                  <a:srgbClr val="414042"/>
                </a:solidFill>
                <a:latin typeface="DM Sans"/>
                <a:ea typeface="DM Sans"/>
                <a:cs typeface="DM Sans"/>
                <a:sym typeface="DM Sans"/>
              </a:rPr>
              <a:t>Indian Institute Of Information Technology, Sri City</a:t>
            </a:r>
          </a:p>
          <a:p>
            <a:pPr algn="l">
              <a:lnSpc>
                <a:spcPts val="3079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24710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-5400000">
            <a:off x="12101513" y="5129213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178230" y="2247107"/>
            <a:ext cx="8066783" cy="8039893"/>
          </a:xfrm>
          <a:custGeom>
            <a:avLst/>
            <a:gdLst/>
            <a:ahLst/>
            <a:cxnLst/>
            <a:rect r="r" b="b" t="t" l="l"/>
            <a:pathLst>
              <a:path h="8039893" w="8066783">
                <a:moveTo>
                  <a:pt x="0" y="0"/>
                </a:moveTo>
                <a:lnTo>
                  <a:pt x="8066782" y="0"/>
                </a:lnTo>
                <a:lnTo>
                  <a:pt x="8066782" y="8039893"/>
                </a:lnTo>
                <a:lnTo>
                  <a:pt x="0" y="80398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00717" y="3705263"/>
            <a:ext cx="6600196" cy="6230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Neural network with 3 layers (8 input, 12 hidden, softmax output) &amp; ReLU Activation function for the hidden layers.</a:t>
            </a:r>
          </a:p>
          <a:p>
            <a:pPr algn="just">
              <a:lnSpc>
                <a:spcPts val="3079"/>
              </a:lnSpc>
            </a:pP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Each state trains its model incrementally with real-time data updates.</a:t>
            </a:r>
          </a:p>
          <a:p>
            <a:pPr algn="just">
              <a:lnSpc>
                <a:spcPts val="3079"/>
              </a:lnSpc>
            </a:pP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In our use case scenario, total 10 local models being trained for each state.</a:t>
            </a:r>
          </a:p>
          <a:p>
            <a:pPr algn="just">
              <a:lnSpc>
                <a:spcPts val="3079"/>
              </a:lnSpc>
            </a:pPr>
          </a:p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Average Training and Testing accuracy across all models reported in the results section.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05149" y="496887"/>
            <a:ext cx="976528" cy="7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3499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04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10177" y="2841663"/>
            <a:ext cx="12966510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1. Incremental Machine Learning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74942" y="685800"/>
            <a:ext cx="11713012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Methodology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24710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-5400000">
            <a:off x="12101513" y="5129213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451323" y="4934737"/>
            <a:ext cx="3380125" cy="836275"/>
          </a:xfrm>
          <a:custGeom>
            <a:avLst/>
            <a:gdLst/>
            <a:ahLst/>
            <a:cxnLst/>
            <a:rect r="r" b="b" t="t" l="l"/>
            <a:pathLst>
              <a:path h="836275" w="3380125">
                <a:moveTo>
                  <a:pt x="0" y="0"/>
                </a:moveTo>
                <a:lnTo>
                  <a:pt x="3380126" y="0"/>
                </a:lnTo>
                <a:lnTo>
                  <a:pt x="3380126" y="836275"/>
                </a:lnTo>
                <a:lnTo>
                  <a:pt x="0" y="8362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00717" y="3705263"/>
            <a:ext cx="8813666" cy="4668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Periodic aggregation of local models weighted by performance</a:t>
            </a:r>
          </a:p>
          <a:p>
            <a:pPr algn="just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sz="21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Weights for model aggregation was based on test accuracies: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</a:p>
          <a:p>
            <a:pPr algn="just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sz="21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Global model was created by aggregating weighted local models</a:t>
            </a:r>
          </a:p>
          <a:p>
            <a:pPr algn="just">
              <a:lnSpc>
                <a:spcPts val="3079"/>
              </a:lnSpc>
            </a:pPr>
          </a:p>
          <a:p>
            <a:pPr algn="just">
              <a:lnSpc>
                <a:spcPts val="3079"/>
              </a:lnSpc>
            </a:pPr>
          </a:p>
          <a:p>
            <a:pPr algn="just"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sz="21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Local models updated with aggregated global model parameters at every F step.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05149" y="496887"/>
            <a:ext cx="976528" cy="7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3499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04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10177" y="2841663"/>
            <a:ext cx="12966510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2. Incremental Weighted Federated Learning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74942" y="685800"/>
            <a:ext cx="11713012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Proposed Method</a:t>
            </a:r>
          </a:p>
        </p:txBody>
      </p:sp>
      <p:sp>
        <p:nvSpPr>
          <p:cNvPr name="Freeform 9" id="9" descr="Upscale Image"/>
          <p:cNvSpPr/>
          <p:nvPr/>
        </p:nvSpPr>
        <p:spPr>
          <a:xfrm flipH="false" flipV="false" rot="0">
            <a:off x="11456529" y="0"/>
            <a:ext cx="6831471" cy="10287000"/>
          </a:xfrm>
          <a:custGeom>
            <a:avLst/>
            <a:gdLst/>
            <a:ahLst/>
            <a:cxnLst/>
            <a:rect r="r" b="b" t="t" l="l"/>
            <a:pathLst>
              <a:path h="10287000" w="6831471">
                <a:moveTo>
                  <a:pt x="0" y="0"/>
                </a:moveTo>
                <a:lnTo>
                  <a:pt x="6831471" y="0"/>
                </a:lnTo>
                <a:lnTo>
                  <a:pt x="683147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81" r="-2768" b="-181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947161" y="6603741"/>
            <a:ext cx="2628983" cy="1026151"/>
          </a:xfrm>
          <a:custGeom>
            <a:avLst/>
            <a:gdLst/>
            <a:ahLst/>
            <a:cxnLst/>
            <a:rect r="r" b="b" t="t" l="l"/>
            <a:pathLst>
              <a:path h="1026151" w="2628983">
                <a:moveTo>
                  <a:pt x="0" y="0"/>
                </a:moveTo>
                <a:lnTo>
                  <a:pt x="2628983" y="0"/>
                </a:lnTo>
                <a:lnTo>
                  <a:pt x="2628983" y="1026151"/>
                </a:lnTo>
                <a:lnTo>
                  <a:pt x="0" y="10261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24710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-5400000">
            <a:off x="12101513" y="5129213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2831115"/>
            <a:ext cx="7939175" cy="5954381"/>
          </a:xfrm>
          <a:custGeom>
            <a:avLst/>
            <a:gdLst/>
            <a:ahLst/>
            <a:cxnLst/>
            <a:rect r="r" b="b" t="t" l="l"/>
            <a:pathLst>
              <a:path h="5954381" w="7939175">
                <a:moveTo>
                  <a:pt x="0" y="0"/>
                </a:moveTo>
                <a:lnTo>
                  <a:pt x="7939175" y="0"/>
                </a:lnTo>
                <a:lnTo>
                  <a:pt x="7939175" y="5954382"/>
                </a:lnTo>
                <a:lnTo>
                  <a:pt x="0" y="59543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30696" y="2661444"/>
            <a:ext cx="8165403" cy="6124053"/>
          </a:xfrm>
          <a:custGeom>
            <a:avLst/>
            <a:gdLst/>
            <a:ahLst/>
            <a:cxnLst/>
            <a:rect r="r" b="b" t="t" l="l"/>
            <a:pathLst>
              <a:path h="6124053" w="8165403">
                <a:moveTo>
                  <a:pt x="0" y="0"/>
                </a:moveTo>
                <a:lnTo>
                  <a:pt x="8165403" y="0"/>
                </a:lnTo>
                <a:lnTo>
                  <a:pt x="8165403" y="6124053"/>
                </a:lnTo>
                <a:lnTo>
                  <a:pt x="0" y="61240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05149" y="496887"/>
            <a:ext cx="976528" cy="7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3499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05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74942" y="685800"/>
            <a:ext cx="11713012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Results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12624" y="8814072"/>
            <a:ext cx="6515100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b="true" sz="35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Incremental Machine Learning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45671" y="8756650"/>
            <a:ext cx="5459548" cy="987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b="true" sz="35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Incremental Weighted Federated Learning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24710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-5400000">
            <a:off x="12101513" y="5129213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293413" y="2796584"/>
            <a:ext cx="15965887" cy="6057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74" indent="-345437" lvl="1">
              <a:lnSpc>
                <a:spcPts val="4479"/>
              </a:lnSpc>
              <a:buFont typeface="Arial"/>
              <a:buChar char="•"/>
            </a:pPr>
            <a:r>
              <a:rPr lang="en-US" b="true" sz="3199">
                <a:solidFill>
                  <a:srgbClr val="41404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Incremental ML</a:t>
            </a:r>
            <a:r>
              <a:rPr lang="en-US" sz="31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  <a:p>
            <a:pPr algn="just" marL="1209032" indent="-403011" lvl="2">
              <a:lnSpc>
                <a:spcPts val="3919"/>
              </a:lnSpc>
              <a:buFont typeface="Arial"/>
              <a:buChar char="⚬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Steady increase in accuracy initially, but plateaus after a few time steps</a:t>
            </a:r>
          </a:p>
          <a:p>
            <a:pPr algn="just" marL="1209032" indent="-403011" lvl="2">
              <a:lnSpc>
                <a:spcPts val="3919"/>
              </a:lnSpc>
              <a:buFont typeface="Arial"/>
              <a:buChar char="⚬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ndicates limitations in handling class imbalances</a:t>
            </a: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</a:p>
          <a:p>
            <a:pPr algn="just" marL="1209032" indent="-403011" lvl="2">
              <a:lnSpc>
                <a:spcPts val="3919"/>
              </a:lnSpc>
              <a:buFont typeface="Arial"/>
              <a:buChar char="⚬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Training and testing accuracies were close, indicating low overfitting.</a:t>
            </a:r>
          </a:p>
          <a:p>
            <a:pPr algn="just">
              <a:lnSpc>
                <a:spcPts val="3919"/>
              </a:lnSpc>
            </a:pPr>
          </a:p>
          <a:p>
            <a:pPr algn="just">
              <a:lnSpc>
                <a:spcPts val="3919"/>
              </a:lnSpc>
            </a:pPr>
          </a:p>
          <a:p>
            <a:pPr algn="just" marL="690874" indent="-345437" lvl="1">
              <a:lnSpc>
                <a:spcPts val="4479"/>
              </a:lnSpc>
              <a:buFont typeface="Arial"/>
              <a:buChar char="•"/>
            </a:pPr>
            <a:r>
              <a:rPr lang="en-US" b="true" sz="3199">
                <a:solidFill>
                  <a:srgbClr val="41404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Incremental Weighted Federated Learning (IWFL)</a:t>
            </a:r>
            <a:r>
              <a:rPr lang="en-US" sz="31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  <a:p>
            <a:pPr algn="just" marL="1209032" indent="-403011" lvl="2">
              <a:lnSpc>
                <a:spcPts val="3919"/>
              </a:lnSpc>
              <a:buFont typeface="Arial"/>
              <a:buChar char="⚬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Significant accuracy boost after the first federated step at T = 3, due to weight aggregation across state models.</a:t>
            </a:r>
          </a:p>
          <a:p>
            <a:pPr algn="just" marL="1209032" indent="-403011" lvl="2">
              <a:lnSpc>
                <a:spcPts val="3919"/>
              </a:lnSpc>
              <a:buFont typeface="Arial"/>
              <a:buChar char="⚬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Effectively handled class imbalances and achieves a </a:t>
            </a:r>
            <a:r>
              <a:rPr lang="en-US" b="true" sz="2799">
                <a:solidFill>
                  <a:srgbClr val="414042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24%</a:t>
            </a: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 increased accuracy in fewer steps than Incremental ML.</a:t>
            </a:r>
          </a:p>
          <a:p>
            <a:pPr algn="just">
              <a:lnSpc>
                <a:spcPts val="391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805149" y="496887"/>
            <a:ext cx="976528" cy="7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3499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05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74942" y="685800"/>
            <a:ext cx="11713012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Conclusions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1357312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-5400000">
            <a:off x="12101513" y="5129213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000290" y="207962"/>
            <a:ext cx="5699838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References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376362"/>
            <a:ext cx="17245012" cy="221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98"/>
              </a:lnSpc>
              <a:spcBef>
                <a:spcPct val="0"/>
              </a:spcBef>
            </a:pPr>
            <a:r>
              <a:rPr lang="en-US" sz="199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[1] B. Bochenek and Z. Ustrnul, “Machine learning in weather prediction and climate analyses—applications and perspectives,” Atmosphere, vol. 13, no. 2, 2022.</a:t>
            </a:r>
          </a:p>
          <a:p>
            <a:pPr algn="l">
              <a:lnSpc>
                <a:spcPts val="2198"/>
              </a:lnSpc>
              <a:spcBef>
                <a:spcPct val="0"/>
              </a:spcBef>
            </a:pPr>
            <a:r>
              <a:rPr lang="en-US" sz="199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[2] A. Chodorek, R. R. Chodorek et al., “Weather sensing in an urban environment with the use of a uav and webrtcbased platform: A pilot study,” Sensors, vol. 21, 2021. </a:t>
            </a:r>
          </a:p>
          <a:p>
            <a:pPr algn="l">
              <a:lnSpc>
                <a:spcPts val="2198"/>
              </a:lnSpc>
              <a:spcBef>
                <a:spcPct val="0"/>
              </a:spcBef>
            </a:pPr>
            <a:r>
              <a:rPr lang="en-US" sz="199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[3] A. C. Lorenc, “Analysis methods for numerical weather prediction,” Quarterly Journal of the Royal Meteorological Society, vol. 112, no. 474, 1986. [Online]. Available: https://doi.org/10.1002/qj.49711247414</a:t>
            </a:r>
          </a:p>
          <a:p>
            <a:pPr algn="l">
              <a:lnSpc>
                <a:spcPts val="2198"/>
              </a:lnSpc>
              <a:spcBef>
                <a:spcPct val="0"/>
              </a:spcBef>
            </a:pPr>
            <a:r>
              <a:rPr lang="en-US" sz="1998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[4] S. I. Gutman and S. G. Benjamin, “The role of groundbased gps meteorological observations in numerical weather prediction,” GPS Solutions, vol. 4, 2001. [Online]. Available: https://doi.org/10.1007/PL00012860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3600187"/>
            <a:ext cx="17245012" cy="636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[5] R. Fabrizi, S. Bonafoni, and R. Biondi, “Satellite and ground-based sensors for the urban heat island analysis in the city of rome,” Remote Sensing, vol. 2, 2010. [Online]. Available: https://doi.org/10.3390/rs2051400</a:t>
            </a:r>
          </a:p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[6] M. K. Guin, S. Hiremath, and M. H. Shrishail, “Semi-autonomous uav based weather and air pollution monitoring system,” Journal of Physics: Conference Series, vol. 1921, 2021. [Online]. Available: https: //dx.doi.org/10.1088/1742-6596/1921/1/012091</a:t>
            </a:r>
          </a:p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[7] D. Sziroczak, D. Rohacs, and J. Rohacs, “Review of using small uav based meteorological measurements for road weather management,” Progress in Aerospace Sciences, 2022. [Online]. Available: https://doi.org/10.1016/j.paerosci.2022.100859 </a:t>
            </a:r>
          </a:p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[8] H. Shakhatreh, A. H. Sawalmeh, A. Al-Fuqaha, Z. Dou, E. Almaita, I. Khalil, N. S. Othman, A. Khreishah, and M. Guizani, “Unmanned aerial vehicles (uavs): A survey on civil applications and key research challenges,” IEEE Access, vol. 7, pp. 48 572–48 634, 2019.</a:t>
            </a:r>
          </a:p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[9] H. He, S. Chen, K. Li, and X. Xu, “Incremental learning from stream data,” IEEE Transactions on Neural Networks, vol. 22, no. 12, pp. 1901–1914, 2011.</a:t>
            </a:r>
          </a:p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[10] Y. Wu, Y. Chen, L. Wang, Y. Ye, Z. Liu, Y. Guo, and Y. Fu, “Large scale incremental learning,” in Proceedings of the IEEE/CVF Conference on Computer Vision and Pattern Recognition (CVPR), June 2019.</a:t>
            </a:r>
          </a:p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[11] J. He, R. Mao, Z. Shao, and F. Zhu, “Incremental learning in online scenario,” in Proceedings of the IEEE/CVF conference on computer vision and pattern recognition, 2020, pp. 13 926–13 935.</a:t>
            </a:r>
          </a:p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[12] S. si Zhang, J. wei Liu, and X. Zuo, “Adaptive online incremental learning for evolving data streams,” Applied Soft Computing, vol. 105, p. 107255, 2021. [Online]. Available: https://doi.org/10.1016/j.asoc.2021.107255</a:t>
            </a:r>
          </a:p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[13] T. Li, A. K. Sahu, A. Talwalkar, and V. Smith, “Federated learning: Challenges, methods, and future directions,” IEEE Signal Processing Magazine, vol. 37, no. 3, pp. 50–60, 2020.</a:t>
            </a:r>
          </a:p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[14] S. Abdulrahman, H. Tout, H. Ould-Slimane, A. Mourad,C. Talhi, and M. Guizani, “A survey on federated learning: The journey from centralized to distributed on-site learning and beyond,” IEEE Internet of Things Journal, vol. 8, no. 7, pp. 5476–5497, 2021.</a:t>
            </a:r>
          </a:p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[15] K. Bonawitz, H. Eichner et al., “Towards federated learning at scale: System design,” Proceedings of machine learning and systems, vol. 1, pp. 374–388, 2019. </a:t>
            </a:r>
          </a:p>
          <a:p>
            <a:pPr algn="l">
              <a:lnSpc>
                <a:spcPts val="22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[16] B. Brik, A. Ksentini, and M. Bouaziz, “Federated learning for uavs-enabled wireless networks: Use cases, challenges, and open problems,” IEEE Access, vol. 8, pp. 53 841–53 849, 2020.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229725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1000125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543979" y="3629435"/>
            <a:ext cx="7868045" cy="5232908"/>
            <a:chOff x="0" y="0"/>
            <a:chExt cx="10490727" cy="697721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85750"/>
              <a:ext cx="1803108" cy="72629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929"/>
                </a:lnSpc>
              </a:pPr>
              <a:r>
                <a:rPr lang="en-US" sz="4960" b="true">
                  <a:solidFill>
                    <a:srgbClr val="006EA4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01</a:t>
              </a:r>
            </a:p>
            <a:p>
              <a:pPr algn="l">
                <a:lnSpc>
                  <a:spcPts val="8929"/>
                </a:lnSpc>
              </a:pPr>
              <a:r>
                <a:rPr lang="en-US" sz="4960" b="true">
                  <a:solidFill>
                    <a:srgbClr val="006EA4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02</a:t>
              </a:r>
            </a:p>
            <a:p>
              <a:pPr algn="l">
                <a:lnSpc>
                  <a:spcPts val="8929"/>
                </a:lnSpc>
              </a:pPr>
              <a:r>
                <a:rPr lang="en-US" sz="4960" b="true">
                  <a:solidFill>
                    <a:srgbClr val="006EA4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03</a:t>
              </a:r>
            </a:p>
            <a:p>
              <a:pPr algn="l">
                <a:lnSpc>
                  <a:spcPts val="8929"/>
                </a:lnSpc>
              </a:pPr>
              <a:r>
                <a:rPr lang="en-US" sz="4960" b="true">
                  <a:solidFill>
                    <a:srgbClr val="006EA4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04</a:t>
              </a:r>
            </a:p>
            <a:p>
              <a:pPr algn="l">
                <a:lnSpc>
                  <a:spcPts val="8929"/>
                </a:lnSpc>
              </a:pPr>
              <a:r>
                <a:rPr lang="en-US" sz="4960" b="true">
                  <a:solidFill>
                    <a:srgbClr val="006EA4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05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2196856" y="-285750"/>
              <a:ext cx="8293871" cy="72629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929"/>
                </a:lnSpc>
              </a:pPr>
              <a:r>
                <a:rPr lang="en-US" sz="4960">
                  <a:solidFill>
                    <a:srgbClr val="414042"/>
                  </a:solidFill>
                  <a:latin typeface="DM Sans"/>
                  <a:ea typeface="DM Sans"/>
                  <a:cs typeface="DM Sans"/>
                  <a:sym typeface="DM Sans"/>
                </a:rPr>
                <a:t>Introduction</a:t>
              </a:r>
            </a:p>
            <a:p>
              <a:pPr algn="l">
                <a:lnSpc>
                  <a:spcPts val="8929"/>
                </a:lnSpc>
              </a:pPr>
              <a:r>
                <a:rPr lang="en-US" sz="4960">
                  <a:solidFill>
                    <a:srgbClr val="414042"/>
                  </a:solidFill>
                  <a:latin typeface="DM Sans"/>
                  <a:ea typeface="DM Sans"/>
                  <a:cs typeface="DM Sans"/>
                  <a:sym typeface="DM Sans"/>
                </a:rPr>
                <a:t>Related Works</a:t>
              </a:r>
            </a:p>
            <a:p>
              <a:pPr algn="l">
                <a:lnSpc>
                  <a:spcPts val="8929"/>
                </a:lnSpc>
              </a:pPr>
              <a:r>
                <a:rPr lang="en-US" sz="4960">
                  <a:solidFill>
                    <a:srgbClr val="414042"/>
                  </a:solidFill>
                  <a:latin typeface="DM Sans"/>
                  <a:ea typeface="DM Sans"/>
                  <a:cs typeface="DM Sans"/>
                  <a:sym typeface="DM Sans"/>
                </a:rPr>
                <a:t>Dataset</a:t>
              </a:r>
            </a:p>
            <a:p>
              <a:pPr algn="l">
                <a:lnSpc>
                  <a:spcPts val="8929"/>
                </a:lnSpc>
              </a:pPr>
              <a:r>
                <a:rPr lang="en-US" sz="4960">
                  <a:solidFill>
                    <a:srgbClr val="414042"/>
                  </a:solidFill>
                  <a:latin typeface="DM Sans"/>
                  <a:ea typeface="DM Sans"/>
                  <a:cs typeface="DM Sans"/>
                  <a:sym typeface="DM Sans"/>
                </a:rPr>
                <a:t>Proposed Method</a:t>
              </a:r>
            </a:p>
            <a:p>
              <a:pPr algn="l">
                <a:lnSpc>
                  <a:spcPts val="8929"/>
                </a:lnSpc>
              </a:pPr>
              <a:r>
                <a:rPr lang="en-US" sz="4960">
                  <a:solidFill>
                    <a:srgbClr val="414042"/>
                  </a:solidFill>
                  <a:latin typeface="DM Sans"/>
                  <a:ea typeface="DM Sans"/>
                  <a:cs typeface="DM Sans"/>
                  <a:sym typeface="DM Sans"/>
                </a:rPr>
                <a:t>Results &amp; Conclusion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0" y="3016158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0" y="1028700"/>
            <a:ext cx="10837842" cy="2016033"/>
            <a:chOff x="0" y="0"/>
            <a:chExt cx="7285199" cy="13551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285200" cy="1355178"/>
            </a:xfrm>
            <a:custGeom>
              <a:avLst/>
              <a:gdLst/>
              <a:ahLst/>
              <a:cxnLst/>
              <a:rect r="r" b="b" t="t" l="l"/>
              <a:pathLst>
                <a:path h="1355178" w="7285200">
                  <a:moveTo>
                    <a:pt x="0" y="0"/>
                  </a:moveTo>
                  <a:lnTo>
                    <a:pt x="7285200" y="0"/>
                  </a:lnTo>
                  <a:lnTo>
                    <a:pt x="7285200" y="1355178"/>
                  </a:lnTo>
                  <a:lnTo>
                    <a:pt x="0" y="1355178"/>
                  </a:lnTo>
                  <a:close/>
                </a:path>
              </a:pathLst>
            </a:custGeom>
            <a:solidFill>
              <a:srgbClr val="00B0D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7285199" cy="14123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43979" y="1481089"/>
            <a:ext cx="8768080" cy="1149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00"/>
              </a:lnSpc>
            </a:pPr>
            <a:r>
              <a:rPr lang="en-US" sz="8000" b="true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Table Of Content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24710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974942" y="685800"/>
            <a:ext cx="7178583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Introduction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05149" y="496887"/>
            <a:ext cx="976528" cy="7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3499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01</a:t>
            </a:r>
          </a:p>
        </p:txBody>
      </p:sp>
      <p:sp>
        <p:nvSpPr>
          <p:cNvPr name="AutoShape 5" id="5"/>
          <p:cNvSpPr/>
          <p:nvPr/>
        </p:nvSpPr>
        <p:spPr>
          <a:xfrm rot="-5400000">
            <a:off x="12101513" y="5129213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198163" y="2735669"/>
            <a:ext cx="17089837" cy="2622198"/>
            <a:chOff x="0" y="0"/>
            <a:chExt cx="22786449" cy="349626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1189310" y="892340"/>
              <a:ext cx="19779946" cy="26039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04516" indent="-302258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414042"/>
                  </a:solidFill>
                  <a:latin typeface="Open Sans"/>
                  <a:ea typeface="Open Sans"/>
                  <a:cs typeface="Open Sans"/>
                  <a:sym typeface="Open Sans"/>
                </a:rPr>
                <a:t>Essential for sectors like agriculture, disaster management, and urban planning [1].</a:t>
              </a:r>
            </a:p>
            <a:p>
              <a:pPr algn="just" marL="604516" indent="-302258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414042"/>
                  </a:solidFill>
                  <a:latin typeface="Open Sans"/>
                  <a:ea typeface="Open Sans"/>
                  <a:cs typeface="Open Sans"/>
                  <a:sym typeface="Open Sans"/>
                </a:rPr>
                <a:t>Traditional stationary weather stations often miss localized and dynamic weather changes, resulting in less accurate predictions [2].</a:t>
              </a:r>
            </a:p>
            <a:p>
              <a:pPr algn="just" marL="604516" indent="-302258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414042"/>
                  </a:solidFill>
                  <a:latin typeface="Open Sans"/>
                  <a:ea typeface="Open Sans"/>
                  <a:cs typeface="Open Sans"/>
                  <a:sym typeface="Open Sans"/>
                </a:rPr>
                <a:t>Machine learning models struggle with quick adaptation to new, real-time data [2].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8575"/>
              <a:ext cx="22786449" cy="6783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50"/>
                </a:lnSpc>
              </a:pPr>
              <a:r>
                <a:rPr lang="en-US" sz="3500" b="true">
                  <a:solidFill>
                    <a:srgbClr val="006EA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1. Accurate Weather Prediction &amp; Limitations of Traditional Methods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98163" y="6220831"/>
            <a:ext cx="17089837" cy="3612798"/>
            <a:chOff x="0" y="0"/>
            <a:chExt cx="22786449" cy="4817063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1189310" y="892340"/>
              <a:ext cx="19779946" cy="39247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604516" indent="-302258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414042"/>
                  </a:solidFill>
                  <a:latin typeface="Open Sans"/>
                  <a:ea typeface="Open Sans"/>
                  <a:cs typeface="Open Sans"/>
                  <a:sym typeface="Open Sans"/>
                </a:rPr>
                <a:t>Propose a UAV-based data collection system for comprehensive and dynamic weather data.</a:t>
              </a:r>
            </a:p>
            <a:p>
              <a:pPr algn="just" marL="604516" indent="-302258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414042"/>
                  </a:solidFill>
                  <a:latin typeface="Open Sans"/>
                  <a:ea typeface="Open Sans"/>
                  <a:cs typeface="Open Sans"/>
                  <a:sym typeface="Open Sans"/>
                </a:rPr>
                <a:t>Develop a real-time incremental federated learning framework to process streaming weather data efficiently.</a:t>
              </a:r>
            </a:p>
            <a:p>
              <a:pPr algn="just" marL="604516" indent="-302258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414042"/>
                  </a:solidFill>
                  <a:latin typeface="Open Sans"/>
                  <a:ea typeface="Open Sans"/>
                  <a:cs typeface="Open Sans"/>
                  <a:sym typeface="Open Sans"/>
                </a:rPr>
                <a:t>Introduce a weighted federated learning method for this application that improves prediction accuracy by incorporating model performance during federated averaging.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28575"/>
              <a:ext cx="22786449" cy="6783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50"/>
                </a:lnSpc>
              </a:pPr>
              <a:r>
                <a:rPr lang="en-US" sz="3500" b="true">
                  <a:solidFill>
                    <a:srgbClr val="006EA4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2. Contributions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24710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974942" y="685800"/>
            <a:ext cx="7685911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Related Works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05149" y="496887"/>
            <a:ext cx="976528" cy="7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3499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02</a:t>
            </a:r>
          </a:p>
        </p:txBody>
      </p:sp>
      <p:sp>
        <p:nvSpPr>
          <p:cNvPr name="AutoShape 5" id="5"/>
          <p:cNvSpPr/>
          <p:nvPr/>
        </p:nvSpPr>
        <p:spPr>
          <a:xfrm rot="-5400000">
            <a:off x="12101513" y="5129213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700717" y="3457613"/>
            <a:ext cx="14401192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Numerical Weather Prediction (NWP) Models proposed by uses mathematical simulations to predict atmospheric conditions [3].</a:t>
            </a:r>
          </a:p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Effective but l</a:t>
            </a: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imitations in accurately capturing weather patterns [3].</a:t>
            </a:r>
          </a:p>
          <a:p>
            <a:pPr algn="just">
              <a:lnSpc>
                <a:spcPts val="391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700717" y="7084733"/>
            <a:ext cx="14401192" cy="286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Can collect</a:t>
            </a: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 high-resolution and diverse weather data in real-time across various locations, offering more dynamic and comprehensive coverage [6].</a:t>
            </a:r>
          </a:p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The use of UAVs in weather monitoring is expanding, with ongoing research addressing challenges and exploring innovative solutions to enhance their effectiveness in various civil applications [8].</a:t>
            </a:r>
          </a:p>
          <a:p>
            <a:pPr algn="just">
              <a:lnSpc>
                <a:spcPts val="307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10177" y="2803563"/>
            <a:ext cx="14794337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1. Traditional (NWP Models &amp; Ground-Based Sensors Enhancement)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10177" y="6430683"/>
            <a:ext cx="14794337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2. UAVs for Weather Forecasting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24710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974942" y="685800"/>
            <a:ext cx="13530109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Related Works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05149" y="496887"/>
            <a:ext cx="976528" cy="7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3499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02</a:t>
            </a:r>
          </a:p>
        </p:txBody>
      </p:sp>
      <p:sp>
        <p:nvSpPr>
          <p:cNvPr name="AutoShape 5" id="5"/>
          <p:cNvSpPr/>
          <p:nvPr/>
        </p:nvSpPr>
        <p:spPr>
          <a:xfrm rot="-5400000">
            <a:off x="12101513" y="5129213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700717" y="3476663"/>
            <a:ext cx="15544296" cy="2744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79"/>
              </a:lnSpc>
            </a:pPr>
          </a:p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Large-scale approaches ensure that model performance remains consistent as new data is introduced over time [9].</a:t>
            </a:r>
          </a:p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Adaptive online incremental learning methods are tailored for evolving data streams, making them suitable for dynamic and rapidly changing environments [12].</a:t>
            </a:r>
          </a:p>
          <a:p>
            <a:pPr algn="just">
              <a:lnSpc>
                <a:spcPts val="307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700717" y="7084733"/>
            <a:ext cx="15544296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nvolves averaging model updates from different clients to achieve a unified model [13].</a:t>
            </a:r>
          </a:p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volved from centralized to distributed on-site learning, expanding its relevance to fields like IoT and beyond [15].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10177" y="6430683"/>
            <a:ext cx="14794337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4. Federated Learning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10177" y="2803563"/>
            <a:ext cx="9705110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3. Incremental Learning for Streaming Data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24710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-5400000">
            <a:off x="12101513" y="5129213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861019" y="0"/>
            <a:ext cx="9426981" cy="10184305"/>
          </a:xfrm>
          <a:custGeom>
            <a:avLst/>
            <a:gdLst/>
            <a:ahLst/>
            <a:cxnLst/>
            <a:rect r="r" b="b" t="t" l="l"/>
            <a:pathLst>
              <a:path h="10184305" w="9426981">
                <a:moveTo>
                  <a:pt x="0" y="0"/>
                </a:moveTo>
                <a:lnTo>
                  <a:pt x="9426981" y="0"/>
                </a:lnTo>
                <a:lnTo>
                  <a:pt x="9426981" y="10184305"/>
                </a:lnTo>
                <a:lnTo>
                  <a:pt x="0" y="101843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05149" y="3648113"/>
            <a:ext cx="7864630" cy="5929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Generated a synthetic dataset with 12 atmospheric features and 5 weather conditions, ensuring realistic, scientifically accurate values [1].</a:t>
            </a:r>
          </a:p>
          <a:p>
            <a:pPr algn="just">
              <a:lnSpc>
                <a:spcPts val="3919"/>
              </a:lnSpc>
            </a:pPr>
          </a:p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100,000 samples were evenly distributed across the weather conditions.</a:t>
            </a:r>
          </a:p>
          <a:p>
            <a:pPr algn="just">
              <a:lnSpc>
                <a:spcPts val="3919"/>
              </a:lnSpc>
            </a:pPr>
          </a:p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Violin plots were used to visualize the distribution and density of features across different weather labels.</a:t>
            </a:r>
          </a:p>
          <a:p>
            <a:pPr algn="just">
              <a:lnSpc>
                <a:spcPts val="391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05149" y="496887"/>
            <a:ext cx="976528" cy="7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3499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2220" y="2803563"/>
            <a:ext cx="8337559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1. Dataset Generation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74942" y="685800"/>
            <a:ext cx="11713012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Dataset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247107"/>
            <a:ext cx="18288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-5400000">
            <a:off x="12101513" y="5129213"/>
            <a:ext cx="10287000" cy="0"/>
          </a:xfrm>
          <a:prstGeom prst="line">
            <a:avLst/>
          </a:prstGeom>
          <a:ln cap="flat" w="28575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810548" y="2444751"/>
            <a:ext cx="7272525" cy="7622121"/>
          </a:xfrm>
          <a:custGeom>
            <a:avLst/>
            <a:gdLst/>
            <a:ahLst/>
            <a:cxnLst/>
            <a:rect r="r" b="b" t="t" l="l"/>
            <a:pathLst>
              <a:path h="7622121" w="7272525">
                <a:moveTo>
                  <a:pt x="0" y="0"/>
                </a:moveTo>
                <a:lnTo>
                  <a:pt x="7272525" y="0"/>
                </a:lnTo>
                <a:lnTo>
                  <a:pt x="7272525" y="7622122"/>
                </a:lnTo>
                <a:lnTo>
                  <a:pt x="0" y="76221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74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05149" y="3686213"/>
            <a:ext cx="8626385" cy="5434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Defined a hierarchical topology with states and cities, where each hexagon represents a state and icons indicate city weather conditions.</a:t>
            </a:r>
          </a:p>
          <a:p>
            <a:pPr algn="just">
              <a:lnSpc>
                <a:spcPts val="3919"/>
              </a:lnSpc>
            </a:pPr>
          </a:p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Data collected from cities is processed by state central servers for local model training.</a:t>
            </a:r>
          </a:p>
          <a:p>
            <a:pPr algn="just">
              <a:lnSpc>
                <a:spcPts val="3919"/>
              </a:lnSpc>
            </a:pPr>
          </a:p>
          <a:p>
            <a:pPr algn="just"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414042"/>
                </a:solidFill>
                <a:latin typeface="Open Sans"/>
                <a:ea typeface="Open Sans"/>
                <a:cs typeface="Open Sans"/>
                <a:sym typeface="Open Sans"/>
              </a:rPr>
              <a:t>A global server aggregates these local models using a weighted federated learning algorithm, enhancing prediction accuracy.</a:t>
            </a:r>
          </a:p>
          <a:p>
            <a:pPr algn="just">
              <a:lnSpc>
                <a:spcPts val="391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05149" y="496887"/>
            <a:ext cx="976528" cy="79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999"/>
              </a:lnSpc>
            </a:pPr>
            <a:r>
              <a:rPr lang="en-US" sz="3499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12913" y="2841663"/>
            <a:ext cx="9969122" cy="501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0"/>
              </a:lnSpc>
            </a:pPr>
            <a:r>
              <a:rPr lang="en-US" sz="3500" b="true">
                <a:solidFill>
                  <a:srgbClr val="006EA4"/>
                </a:solidFill>
                <a:latin typeface="DM Sans Bold"/>
                <a:ea typeface="DM Sans Bold"/>
                <a:cs typeface="DM Sans Bold"/>
                <a:sym typeface="DM Sans Bold"/>
              </a:rPr>
              <a:t>2. Topology Definition &amp; Data Collection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974942" y="685800"/>
            <a:ext cx="11713012" cy="114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 b="true">
                <a:solidFill>
                  <a:srgbClr val="414042"/>
                </a:solidFill>
                <a:latin typeface="DM Sans Bold"/>
                <a:ea typeface="DM Sans Bold"/>
                <a:cs typeface="DM Sans Bold"/>
                <a:sym typeface="DM Sans Bold"/>
              </a:rPr>
              <a:t>Dataset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3413" y="0"/>
            <a:ext cx="15645627" cy="10287000"/>
          </a:xfrm>
          <a:custGeom>
            <a:avLst/>
            <a:gdLst/>
            <a:ahLst/>
            <a:cxnLst/>
            <a:rect r="r" b="b" t="t" l="l"/>
            <a:pathLst>
              <a:path h="10287000" w="15645627">
                <a:moveTo>
                  <a:pt x="0" y="0"/>
                </a:moveTo>
                <a:lnTo>
                  <a:pt x="15645627" y="0"/>
                </a:lnTo>
                <a:lnTo>
                  <a:pt x="1564562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Upscale Image"/>
          <p:cNvSpPr/>
          <p:nvPr/>
        </p:nvSpPr>
        <p:spPr>
          <a:xfrm flipH="false" flipV="false" rot="0">
            <a:off x="3794767" y="1524486"/>
            <a:ext cx="10698466" cy="7544480"/>
          </a:xfrm>
          <a:custGeom>
            <a:avLst/>
            <a:gdLst/>
            <a:ahLst/>
            <a:cxnLst/>
            <a:rect r="r" b="b" t="t" l="l"/>
            <a:pathLst>
              <a:path h="7544480" w="10698466">
                <a:moveTo>
                  <a:pt x="0" y="0"/>
                </a:moveTo>
                <a:lnTo>
                  <a:pt x="10698466" y="0"/>
                </a:lnTo>
                <a:lnTo>
                  <a:pt x="10698466" y="7544480"/>
                </a:lnTo>
                <a:lnTo>
                  <a:pt x="0" y="75444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DAGO34i97Nc</dc:identifier>
  <dcterms:modified xsi:type="dcterms:W3CDTF">2011-08-01T06:04:30Z</dcterms:modified>
  <cp:revision>1</cp:revision>
  <dc:title>Federated_Learning_Weather</dc:title>
</cp:coreProperties>
</file>

<file path=docProps/thumbnail.jpeg>
</file>